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sldIdLst>
    <p:sldId id="256" r:id="rId2"/>
    <p:sldId id="258" r:id="rId3"/>
    <p:sldId id="299" r:id="rId4"/>
    <p:sldId id="262" r:id="rId5"/>
    <p:sldId id="275" r:id="rId6"/>
    <p:sldId id="271" r:id="rId7"/>
    <p:sldId id="277" r:id="rId8"/>
    <p:sldId id="301" r:id="rId9"/>
    <p:sldId id="300" r:id="rId10"/>
    <p:sldId id="283" r:id="rId11"/>
    <p:sldId id="28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9900"/>
    <a:srgbClr val="B6B3BB"/>
    <a:srgbClr val="3333FF"/>
    <a:srgbClr val="CC99FF"/>
    <a:srgbClr val="3CB46A"/>
    <a:srgbClr val="CC00CC"/>
    <a:srgbClr val="FF00FF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9" autoAdjust="0"/>
    <p:restoredTop sz="86300" autoAdjust="0"/>
  </p:normalViewPr>
  <p:slideViewPr>
    <p:cSldViewPr>
      <p:cViewPr varScale="1">
        <p:scale>
          <a:sx n="78" d="100"/>
          <a:sy n="78" d="100"/>
        </p:scale>
        <p:origin x="75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327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665976267187245"/>
          <c:y val="7.1159209799107975E-2"/>
          <c:w val="0.56747239724686649"/>
          <c:h val="0.767138477950721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НДФЛ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Лист1!$A$2</c:f>
              <c:strCache>
                <c:ptCount val="1"/>
                <c:pt idx="0">
                  <c:v>Исполнение плана</c:v>
                </c:pt>
              </c:strCache>
            </c:strRef>
          </c:cat>
          <c:val>
            <c:numRef>
              <c:f>Лист1!$B$2</c:f>
              <c:numCache>
                <c:formatCode>0.00%</c:formatCode>
                <c:ptCount val="1"/>
                <c:pt idx="0">
                  <c:v>1.508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7F-4ACC-B812-4E6D793D8DC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ЕСХН</c:v>
                </c:pt>
              </c:strCache>
            </c:strRef>
          </c:tx>
          <c:spPr>
            <a:solidFill>
              <a:srgbClr val="FF9900"/>
            </a:solidFill>
          </c:spPr>
          <c:invertIfNegative val="0"/>
          <c:cat>
            <c:strRef>
              <c:f>Лист1!$A$2</c:f>
              <c:strCache>
                <c:ptCount val="1"/>
                <c:pt idx="0">
                  <c:v>Исполнение плана</c:v>
                </c:pt>
              </c:strCache>
            </c:strRef>
          </c:cat>
          <c:val>
            <c:numRef>
              <c:f>Лист1!$C$2</c:f>
              <c:numCache>
                <c:formatCode>0.00%</c:formatCode>
                <c:ptCount val="1"/>
                <c:pt idx="0">
                  <c:v>1.339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7F-4ACC-B812-4E6D793D8DC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Налог на имущество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Лист1!$A$2</c:f>
              <c:strCache>
                <c:ptCount val="1"/>
                <c:pt idx="0">
                  <c:v>Исполнение плана</c:v>
                </c:pt>
              </c:strCache>
            </c:strRef>
          </c:cat>
          <c:val>
            <c:numRef>
              <c:f>Лист1!$D$2</c:f>
              <c:numCache>
                <c:formatCode>0.00%</c:formatCode>
                <c:ptCount val="1"/>
                <c:pt idx="0">
                  <c:v>1.1819999999999999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7F-4ACC-B812-4E6D793D8DC2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Земельный налог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cat>
            <c:strRef>
              <c:f>Лист1!$A$2</c:f>
              <c:strCache>
                <c:ptCount val="1"/>
                <c:pt idx="0">
                  <c:v>Исполнение плана</c:v>
                </c:pt>
              </c:strCache>
            </c:strRef>
          </c:cat>
          <c:val>
            <c:numRef>
              <c:f>Лист1!$E$2</c:f>
              <c:numCache>
                <c:formatCode>0.00%</c:formatCode>
                <c:ptCount val="1"/>
                <c:pt idx="0">
                  <c:v>1.0289999999999999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B7F-4ACC-B812-4E6D793D8DC2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Госпошлина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strRef>
              <c:f>Лист1!$A$2</c:f>
              <c:strCache>
                <c:ptCount val="1"/>
                <c:pt idx="0">
                  <c:v>Исполнение плана</c:v>
                </c:pt>
              </c:strCache>
            </c:strRef>
          </c:cat>
          <c:val>
            <c:numRef>
              <c:f>Лист1!$F$2</c:f>
              <c:numCache>
                <c:formatCode>0.00%</c:formatCode>
                <c:ptCount val="1"/>
                <c:pt idx="0">
                  <c:v>1.091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B7F-4ACC-B812-4E6D793D8DC2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Аренда имущества</c:v>
                </c:pt>
              </c:strCache>
            </c:strRef>
          </c:tx>
          <c:spPr>
            <a:solidFill>
              <a:srgbClr val="6666FF"/>
            </a:solidFill>
          </c:spPr>
          <c:invertIfNegative val="0"/>
          <c:cat>
            <c:strRef>
              <c:f>Лист1!$A$2</c:f>
              <c:strCache>
                <c:ptCount val="1"/>
                <c:pt idx="0">
                  <c:v>Исполнение плана</c:v>
                </c:pt>
              </c:strCache>
            </c:strRef>
          </c:cat>
          <c:val>
            <c:numRef>
              <c:f>Лист1!$G$2</c:f>
              <c:numCache>
                <c:formatCode>0.00%</c:formatCode>
                <c:ptCount val="1"/>
                <c:pt idx="0">
                  <c:v>1.167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B7F-4ACC-B812-4E6D793D8DC2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доходы от компенсации затрат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Исполнение плана</c:v>
                </c:pt>
              </c:strCache>
            </c:strRef>
          </c:cat>
          <c:val>
            <c:numRef>
              <c:f>Лист1!$H$2</c:f>
              <c:numCache>
                <c:formatCode>0.00%</c:formatCode>
                <c:ptCount val="1"/>
                <c:pt idx="0">
                  <c:v>0.91800000000000004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B7F-4ACC-B812-4E6D793D8DC2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доходы от продажи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Исполнение плана</c:v>
                </c:pt>
              </c:strCache>
            </c:strRef>
          </c:cat>
          <c:val>
            <c:numRef>
              <c:f>Лист1!$I$2</c:f>
              <c:numCache>
                <c:formatCode>0.00%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B7F-4ACC-B812-4E6D793D8D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8273152"/>
        <c:axId val="65757568"/>
        <c:axId val="0"/>
      </c:bar3DChart>
      <c:catAx>
        <c:axId val="782731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5757568"/>
        <c:crosses val="autoZero"/>
        <c:auto val="1"/>
        <c:lblAlgn val="ctr"/>
        <c:lblOffset val="100"/>
        <c:noMultiLvlLbl val="0"/>
      </c:catAx>
      <c:valAx>
        <c:axId val="6575756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82731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03474217150477"/>
          <c:y val="6.4719869413775832E-2"/>
          <c:w val="0.27348077553762901"/>
          <c:h val="0.90011377269245785"/>
        </c:manualLayout>
      </c:layout>
      <c:overlay val="0"/>
      <c:txPr>
        <a:bodyPr/>
        <a:lstStyle/>
        <a:p>
          <a:pPr>
            <a:defRPr sz="15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3589589373645145E-2"/>
          <c:y val="0.22197949334133368"/>
          <c:w val="0.53419909025138956"/>
          <c:h val="0.69971719888211659"/>
        </c:manualLayout>
      </c:layout>
      <c:pie3D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65743908436681164"/>
          <c:y val="0.18633234608362498"/>
          <c:w val="0.33131706378466147"/>
          <c:h val="0.77101123320697751"/>
        </c:manualLayout>
      </c:layout>
      <c:overlay val="0"/>
      <c:txPr>
        <a:bodyPr anchor="t"/>
        <a:lstStyle/>
        <a:p>
          <a:pPr>
            <a:defRPr sz="11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5374735300987738E-2"/>
          <c:y val="9.532974099211175E-2"/>
          <c:w val="0.67537937302098361"/>
          <c:h val="0.8487364980230930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8"/>
          <c:dLbls>
            <c:dLbl>
              <c:idx val="0"/>
              <c:layout/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27A-40F2-9F47-9ACCB2B720DB}"/>
                </c:ext>
              </c:extLst>
            </c:dLbl>
            <c:dLbl>
              <c:idx val="1"/>
              <c:layout/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27A-40F2-9F47-9ACCB2B720DB}"/>
                </c:ext>
              </c:extLst>
            </c:dLbl>
            <c:dLbl>
              <c:idx val="2"/>
              <c:layout>
                <c:manualLayout>
                  <c:x val="0.1058832200561987"/>
                  <c:y val="2.27770288348070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27A-40F2-9F47-9ACCB2B720DB}"/>
                </c:ext>
              </c:extLst>
            </c:dLbl>
            <c:dLbl>
              <c:idx val="3"/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27A-40F2-9F47-9ACCB2B720DB}"/>
                </c:ext>
              </c:extLst>
            </c:dLbl>
            <c:dLbl>
              <c:idx val="4"/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27A-40F2-9F47-9ACCB2B720DB}"/>
                </c:ext>
              </c:extLst>
            </c:dLbl>
            <c:dLbl>
              <c:idx val="5"/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27A-40F2-9F47-9ACCB2B720D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дотация</c:v>
                </c:pt>
                <c:pt idx="1">
                  <c:v>Субвенции</c:v>
                </c:pt>
                <c:pt idx="2">
                  <c:v>иные межбюджетные трасферты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0.83199999999999996</c:v>
                </c:pt>
                <c:pt idx="1">
                  <c:v>2.4E-2</c:v>
                </c:pt>
                <c:pt idx="2">
                  <c:v>0.14399999999999999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27A-40F2-9F47-9ACCB2B720D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4684925937602376"/>
          <c:y val="0.29855664400019122"/>
          <c:w val="0.24378086440415955"/>
          <c:h val="0.63250039098700628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Удельный вес, </a:t>
            </a:r>
            <a:r>
              <a:rPr lang="ru-RU" dirty="0"/>
              <a:t>%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Расходы, %</c:v>
                </c:pt>
              </c:strCache>
            </c:strRef>
          </c:tx>
          <c:dPt>
            <c:idx val="0"/>
            <c:bubble3D val="0"/>
            <c:spPr>
              <a:solidFill>
                <a:srgbClr val="FF00FF"/>
              </a:solidFill>
            </c:spPr>
            <c:extLst>
              <c:ext xmlns:c16="http://schemas.microsoft.com/office/drawing/2014/chart" uri="{C3380CC4-5D6E-409C-BE32-E72D297353CC}">
                <c16:uniqueId val="{00000000-2F81-475B-B2AE-A73F97095FEC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1-2F81-475B-B2AE-A73F97095FEC}"/>
              </c:ext>
            </c:extLst>
          </c:dPt>
          <c:dPt>
            <c:idx val="3"/>
            <c:bubble3D val="0"/>
            <c:spPr>
              <a:solidFill>
                <a:srgbClr val="FF9900"/>
              </a:solidFill>
            </c:spPr>
            <c:extLst>
              <c:ext xmlns:c16="http://schemas.microsoft.com/office/drawing/2014/chart" uri="{C3380CC4-5D6E-409C-BE32-E72D297353CC}">
                <c16:uniqueId val="{00000002-2F81-475B-B2AE-A73F97095FEC}"/>
              </c:ext>
            </c:extLst>
          </c:dPt>
          <c:dPt>
            <c:idx val="4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3-2F81-475B-B2AE-A73F97095FEC}"/>
              </c:ext>
            </c:extLst>
          </c:dPt>
          <c:dPt>
            <c:idx val="8"/>
            <c:bubble3D val="0"/>
            <c:spPr>
              <a:solidFill>
                <a:srgbClr val="6666FF"/>
              </a:solidFill>
            </c:spPr>
            <c:extLst>
              <c:ext xmlns:c16="http://schemas.microsoft.com/office/drawing/2014/chart" uri="{C3380CC4-5D6E-409C-BE32-E72D297353CC}">
                <c16:uniqueId val="{00000004-2F81-475B-B2AE-A73F97095FEC}"/>
              </c:ext>
            </c:extLst>
          </c:dPt>
          <c:dPt>
            <c:idx val="9"/>
            <c:bubble3D val="0"/>
            <c:spPr>
              <a:solidFill>
                <a:srgbClr val="CC99FF"/>
              </a:solidFill>
            </c:spPr>
            <c:extLst>
              <c:ext xmlns:c16="http://schemas.microsoft.com/office/drawing/2014/chart" uri="{C3380CC4-5D6E-409C-BE32-E72D297353CC}">
                <c16:uniqueId val="{00000005-2F81-475B-B2AE-A73F97095FEC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Лист1!$A$2:$A$13</c:f>
              <c:strCache>
                <c:ptCount val="12"/>
                <c:pt idx="0">
                  <c:v>0104</c:v>
                </c:pt>
                <c:pt idx="1">
                  <c:v>0106</c:v>
                </c:pt>
                <c:pt idx="2">
                  <c:v>0113</c:v>
                </c:pt>
                <c:pt idx="3">
                  <c:v>0203</c:v>
                </c:pt>
                <c:pt idx="4">
                  <c:v>0310</c:v>
                </c:pt>
                <c:pt idx="5">
                  <c:v>0409</c:v>
                </c:pt>
                <c:pt idx="6">
                  <c:v>0412</c:v>
                </c:pt>
                <c:pt idx="7">
                  <c:v>0503</c:v>
                </c:pt>
                <c:pt idx="8">
                  <c:v>0705</c:v>
                </c:pt>
                <c:pt idx="9">
                  <c:v>0801</c:v>
                </c:pt>
                <c:pt idx="10">
                  <c:v>1001</c:v>
                </c:pt>
                <c:pt idx="11">
                  <c:v>1101</c:v>
                </c:pt>
              </c:strCache>
            </c:strRef>
          </c:cat>
          <c:val>
            <c:numRef>
              <c:f>Лист1!$B$2:$B$13</c:f>
              <c:numCache>
                <c:formatCode>0.00%</c:formatCode>
                <c:ptCount val="12"/>
                <c:pt idx="0">
                  <c:v>0.33900000000000002</c:v>
                </c:pt>
                <c:pt idx="1">
                  <c:v>2E-3</c:v>
                </c:pt>
                <c:pt idx="2">
                  <c:v>6.0000000000000001E-3</c:v>
                </c:pt>
                <c:pt idx="3">
                  <c:v>1.6E-2</c:v>
                </c:pt>
                <c:pt idx="4">
                  <c:v>5.0000000000000001E-3</c:v>
                </c:pt>
                <c:pt idx="5">
                  <c:v>8.1000000000000003E-2</c:v>
                </c:pt>
                <c:pt idx="6">
                  <c:v>1E-3</c:v>
                </c:pt>
                <c:pt idx="7">
                  <c:v>0.13700000000000001</c:v>
                </c:pt>
                <c:pt idx="8">
                  <c:v>0</c:v>
                </c:pt>
                <c:pt idx="9">
                  <c:v>0.39700000000000002</c:v>
                </c:pt>
                <c:pt idx="10">
                  <c:v>1.7000000000000001E-2</c:v>
                </c:pt>
                <c:pt idx="11">
                  <c:v>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1-475B-B2AE-A73F97095FE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88820057738337399"/>
          <c:y val="5.3839728367287405E-2"/>
          <c:w val="0.10163854200697406"/>
          <c:h val="0.88270424530267055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406198914406359"/>
          <c:y val="4.2593473259385992E-2"/>
          <c:w val="0.49660975169425686"/>
          <c:h val="0.767138477950721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Защита от ЧС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Лист1!$A$2</c:f>
              <c:strCache>
                <c:ptCount val="1"/>
                <c:pt idx="0">
                  <c:v>Исполнение плана</c:v>
                </c:pt>
              </c:strCache>
            </c:strRef>
          </c:cat>
          <c:val>
            <c:numRef>
              <c:f>Лист1!$B$2</c:f>
              <c:numCache>
                <c:formatCode>0.00%</c:formatCode>
                <c:ptCount val="1"/>
                <c:pt idx="0">
                  <c:v>0.85580000000000001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46-4713-95D0-8B452202ED2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Соц.поддержка граждан</c:v>
                </c:pt>
              </c:strCache>
            </c:strRef>
          </c:tx>
          <c:spPr>
            <a:solidFill>
              <a:srgbClr val="FF9900"/>
            </a:solidFill>
          </c:spPr>
          <c:invertIfNegative val="0"/>
          <c:cat>
            <c:strRef>
              <c:f>Лист1!$A$2</c:f>
              <c:strCache>
                <c:ptCount val="1"/>
                <c:pt idx="0">
                  <c:v>Исполнение плана</c:v>
                </c:pt>
              </c:strCache>
            </c:strRef>
          </c:cat>
          <c:val>
            <c:numRef>
              <c:f>Лист1!$C$2</c:f>
              <c:numCache>
                <c:formatCode>0.00%</c:formatCode>
                <c:ptCount val="1"/>
                <c:pt idx="0">
                  <c:v>0.99980000000000002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46-4713-95D0-8B452202ED2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обеспечение качественными жилищно-коммунальными услугами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Лист1!$A$2</c:f>
              <c:strCache>
                <c:ptCount val="1"/>
                <c:pt idx="0">
                  <c:v>Исполнение плана</c:v>
                </c:pt>
              </c:strCache>
            </c:strRef>
          </c:cat>
          <c:val>
            <c:numRef>
              <c:f>Лист1!$D$2</c:f>
              <c:numCache>
                <c:formatCode>0.00%</c:formatCode>
                <c:ptCount val="1"/>
                <c:pt idx="0">
                  <c:v>0.6835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46-4713-95D0-8B452202ED23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 Благоустройство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cat>
            <c:strRef>
              <c:f>Лист1!$A$2</c:f>
              <c:strCache>
                <c:ptCount val="1"/>
                <c:pt idx="0">
                  <c:v>Исполнение плана</c:v>
                </c:pt>
              </c:strCache>
            </c:strRef>
          </c:cat>
          <c:val>
            <c:numRef>
              <c:f>Лист1!$E$2</c:f>
              <c:numCache>
                <c:formatCode>0.00%</c:formatCode>
                <c:ptCount val="1"/>
                <c:pt idx="0">
                  <c:v>0.85970000000000002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F46-4713-95D0-8B452202ED23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Энергоэффективность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strRef>
              <c:f>Лист1!$A$2</c:f>
              <c:strCache>
                <c:ptCount val="1"/>
                <c:pt idx="0">
                  <c:v>Исполнение плана</c:v>
                </c:pt>
              </c:strCache>
            </c:strRef>
          </c:cat>
          <c:val>
            <c:numRef>
              <c:f>Лист1!$F$2</c:f>
              <c:numCache>
                <c:formatCode>0.00%</c:formatCode>
                <c:ptCount val="1"/>
                <c:pt idx="0">
                  <c:v>0.89219999999999999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F46-4713-95D0-8B452202ED23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Развитие транспортной системы</c:v>
                </c:pt>
              </c:strCache>
            </c:strRef>
          </c:tx>
          <c:spPr>
            <a:solidFill>
              <a:srgbClr val="6666FF"/>
            </a:solidFill>
          </c:spPr>
          <c:invertIfNegative val="0"/>
          <c:cat>
            <c:strRef>
              <c:f>Лист1!$A$2</c:f>
              <c:strCache>
                <c:ptCount val="1"/>
                <c:pt idx="0">
                  <c:v>Исполнение плана</c:v>
                </c:pt>
              </c:strCache>
            </c:strRef>
          </c:cat>
          <c:val>
            <c:numRef>
              <c:f>Лист1!$G$2</c:f>
              <c:numCache>
                <c:formatCode>0.00%</c:formatCode>
                <c:ptCount val="1"/>
                <c:pt idx="0">
                  <c:v>0.99970000000000003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F46-4713-95D0-8B452202ED23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Развитие культуры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CC00CC"/>
              </a:solidFill>
            </c:spPr>
            <c:extLst>
              <c:ext xmlns:c16="http://schemas.microsoft.com/office/drawing/2014/chart" uri="{C3380CC4-5D6E-409C-BE32-E72D297353CC}">
                <c16:uniqueId val="{00000006-8F46-4713-95D0-8B452202ED23}"/>
              </c:ext>
            </c:extLst>
          </c:dPt>
          <c:cat>
            <c:strRef>
              <c:f>Лист1!$A$2</c:f>
              <c:strCache>
                <c:ptCount val="1"/>
                <c:pt idx="0">
                  <c:v>Исполнение плана</c:v>
                </c:pt>
              </c:strCache>
            </c:strRef>
          </c:cat>
          <c:val>
            <c:numRef>
              <c:f>Лист1!$H$2</c:f>
              <c:numCache>
                <c:formatCode>0.00%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F46-4713-95D0-8B452202ED23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Управление муниципальными финансами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Исполнение плана</c:v>
                </c:pt>
              </c:strCache>
            </c:strRef>
          </c:cat>
          <c:val>
            <c:numRef>
              <c:f>Лист1!$I$2</c:f>
              <c:numCache>
                <c:formatCode>0.00%</c:formatCode>
                <c:ptCount val="1"/>
                <c:pt idx="0">
                  <c:v>0.95240000000000002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F46-4713-95D0-8B452202ED23}"/>
            </c:ext>
          </c:extLst>
        </c:ser>
        <c:ser>
          <c:idx val="8"/>
          <c:order val="8"/>
          <c:tx>
            <c:strRef>
              <c:f>Лист1!$J$1</c:f>
              <c:strCache>
                <c:ptCount val="1"/>
                <c:pt idx="0">
                  <c:v>Управление муниципальным имуществом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Исполнение плана</c:v>
                </c:pt>
              </c:strCache>
            </c:strRef>
          </c:cat>
          <c:val>
            <c:numRef>
              <c:f>Лист1!$J$2</c:f>
              <c:numCache>
                <c:formatCode>0.00%</c:formatCode>
                <c:ptCount val="1"/>
                <c:pt idx="0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F46-4713-95D0-8B452202ED23}"/>
            </c:ext>
          </c:extLst>
        </c:ser>
        <c:ser>
          <c:idx val="9"/>
          <c:order val="9"/>
          <c:tx>
            <c:strRef>
              <c:f>Лист1!$K$1</c:f>
              <c:strCache>
                <c:ptCount val="1"/>
                <c:pt idx="0">
                  <c:v>Развитие физической культуры и спорта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Исполнение плана</c:v>
                </c:pt>
              </c:strCache>
            </c:strRef>
          </c:cat>
          <c:val>
            <c:numRef>
              <c:f>Лист1!$K$2</c:f>
              <c:numCache>
                <c:formatCode>0.00%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F46-4713-95D0-8B452202ED23}"/>
            </c:ext>
          </c:extLst>
        </c:ser>
        <c:ser>
          <c:idx val="10"/>
          <c:order val="10"/>
          <c:tx>
            <c:strRef>
              <c:f>Лист1!$L$1</c:f>
              <c:strCache>
                <c:ptCount val="1"/>
                <c:pt idx="0">
                  <c:v>Муниципальная политика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Исполнение плана</c:v>
                </c:pt>
              </c:strCache>
            </c:strRef>
          </c:cat>
          <c:val>
            <c:numRef>
              <c:f>Лист1!$L$2</c:f>
              <c:numCache>
                <c:formatCode>0.00%</c:formatCode>
                <c:ptCount val="1"/>
                <c:pt idx="0">
                  <c:v>0.8306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8F46-4713-95D0-8B452202ED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624192"/>
        <c:axId val="91625728"/>
      </c:barChart>
      <c:catAx>
        <c:axId val="91624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1625728"/>
        <c:crosses val="autoZero"/>
        <c:auto val="1"/>
        <c:lblAlgn val="ctr"/>
        <c:lblOffset val="100"/>
        <c:noMultiLvlLbl val="0"/>
      </c:catAx>
      <c:valAx>
        <c:axId val="9162572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916241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097925131334776"/>
          <c:y val="3.5075768286570047E-3"/>
          <c:w val="0.34927210816731868"/>
          <c:h val="0.99649250683857971"/>
        </c:manualLayout>
      </c:layout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0.30822</cdr:x>
      <cdr:y>0.29441</cdr:y>
    </cdr:from>
    <cdr:to>
      <cdr:x>0.44315</cdr:x>
      <cdr:y>0.55504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88852" y="103289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0.31906</cdr:x>
      <cdr:y>0.01333</cdr:y>
    </cdr:from>
    <cdr:to>
      <cdr:x>0.99881</cdr:x>
      <cdr:y>0.10667</cdr:y>
    </cdr:to>
    <cdr:sp macro="" textlink="">
      <cdr:nvSpPr>
        <cdr:cNvPr id="3" name="AutoShape 4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48272" y="72008"/>
          <a:ext cx="5215996" cy="504092"/>
        </a:xfrm>
        <a:prstGeom xmlns:a="http://schemas.openxmlformats.org/drawingml/2006/main" prst="flowChartAlternateProcess">
          <a:avLst/>
        </a:prstGeom>
        <a:solidFill xmlns:a="http://schemas.openxmlformats.org/drawingml/2006/main">
          <a:srgbClr val="FFFF00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  <cdr:txBody>
        <a:bodyPr xmlns:a="http://schemas.openxmlformats.org/drawingml/2006/main" wrap="none" anchor="ctr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Налог на доходы физических лиц – 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1175,9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0.33032</cdr:x>
      <cdr:y>0.13333</cdr:y>
    </cdr:from>
    <cdr:to>
      <cdr:x>1</cdr:x>
      <cdr:y>0.21333</cdr:y>
    </cdr:to>
    <cdr:sp macro="" textlink="">
      <cdr:nvSpPr>
        <cdr:cNvPr id="4" name="AutoShape 5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534679" y="720080"/>
          <a:ext cx="5138725" cy="432048"/>
        </a:xfrm>
        <a:prstGeom xmlns:a="http://schemas.openxmlformats.org/drawingml/2006/main" prst="flowChartAlternateProcess">
          <a:avLst/>
        </a:prstGeom>
        <a:solidFill xmlns:a="http://schemas.openxmlformats.org/drawingml/2006/main">
          <a:srgbClr val="FF9900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  <cdr:txBody>
        <a:bodyPr xmlns:a="http://schemas.openxmlformats.org/drawingml/2006/main" wrap="none" anchor="ctr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Единый сельскохозяйственный налог </a:t>
          </a:r>
          <a:r>
            <a: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– 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286,1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0.33032</cdr:x>
      <cdr:y>0.24</cdr:y>
    </cdr:from>
    <cdr:to>
      <cdr:x>1</cdr:x>
      <cdr:y>0.33333</cdr:y>
    </cdr:to>
    <cdr:sp macro="" textlink="">
      <cdr:nvSpPr>
        <cdr:cNvPr id="5" name="AutoShape 6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534679" y="1296144"/>
          <a:ext cx="5138725" cy="504038"/>
        </a:xfrm>
        <a:prstGeom xmlns:a="http://schemas.openxmlformats.org/drawingml/2006/main" prst="flowChartAlternateProcess">
          <a:avLst/>
        </a:prstGeom>
        <a:solidFill xmlns:a="http://schemas.openxmlformats.org/drawingml/2006/main">
          <a:srgbClr val="66CC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  <cdr:txBody>
        <a:bodyPr xmlns:a="http://schemas.openxmlformats.org/drawingml/2006/main" wrap="none" anchor="ctr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Налоги на имущество – 3317,5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0.32844</cdr:x>
      <cdr:y>0.36</cdr:y>
    </cdr:from>
    <cdr:to>
      <cdr:x>0.99812</cdr:x>
      <cdr:y>0.44</cdr:y>
    </cdr:to>
    <cdr:sp macro="" textlink="">
      <cdr:nvSpPr>
        <cdr:cNvPr id="6" name="AutoShape 7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520280" y="1944216"/>
          <a:ext cx="5138725" cy="432048"/>
        </a:xfrm>
        <a:prstGeom xmlns:a="http://schemas.openxmlformats.org/drawingml/2006/main" prst="flowChartAlternateProcess">
          <a:avLst/>
        </a:prstGeom>
        <a:solidFill xmlns:a="http://schemas.openxmlformats.org/drawingml/2006/main">
          <a:srgbClr val="FF6699"/>
        </a:solidFill>
        <a:ln xmlns:a="http://schemas.openxmlformats.org/drawingml/2006/main" w="9525">
          <a:solidFill>
            <a:srgbClr val="FF6699"/>
          </a:solidFill>
          <a:miter lim="800000"/>
          <a:headEnd/>
          <a:tailEnd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  <cdr:txBody>
        <a:bodyPr xmlns:a="http://schemas.openxmlformats.org/drawingml/2006/main" wrap="none" anchor="ctr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Государственная пошлина – 6,0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0.34038</cdr:x>
      <cdr:y>0.46667</cdr:y>
    </cdr:from>
    <cdr:to>
      <cdr:x>1</cdr:x>
      <cdr:y>0.57333</cdr:y>
    </cdr:to>
    <cdr:sp macro="" textlink="">
      <cdr:nvSpPr>
        <cdr:cNvPr id="9" name="AutoShape 8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611885" y="2520281"/>
          <a:ext cx="5061519" cy="576063"/>
        </a:xfrm>
        <a:prstGeom xmlns:a="http://schemas.openxmlformats.org/drawingml/2006/main" prst="flowChartAlternateProcess">
          <a:avLst/>
        </a:prstGeom>
        <a:solidFill xmlns:a="http://schemas.openxmlformats.org/drawingml/2006/main">
          <a:srgbClr val="99CC00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  <cdr:txBody>
        <a:bodyPr xmlns:a="http://schemas.openxmlformats.org/drawingml/2006/main" wrap="none" anchor="ctr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Неналоговые доходы – 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4415,7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0.07103</cdr:x>
      <cdr:y>0.04493</cdr:y>
    </cdr:from>
    <cdr:to>
      <cdr:x>0.34187</cdr:x>
      <cdr:y>1</cdr:y>
    </cdr:to>
    <cdr:sp macro="" textlink="">
      <cdr:nvSpPr>
        <cdr:cNvPr id="10" name="AutoShape 9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 rot="20940000">
          <a:off x="545007" y="416304"/>
          <a:ext cx="2078337" cy="5157954"/>
        </a:xfrm>
        <a:prstGeom xmlns:a="http://schemas.openxmlformats.org/drawingml/2006/main" prst="curvedRightArrow">
          <a:avLst>
            <a:gd name="adj1" fmla="val 56324"/>
            <a:gd name="adj2" fmla="val 112647"/>
            <a:gd name="adj3" fmla="val 33333"/>
          </a:avLst>
        </a:prstGeom>
        <a:solidFill xmlns:a="http://schemas.openxmlformats.org/drawingml/2006/main">
          <a:srgbClr val="CC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  <cdr:txBody>
        <a:bodyPr xmlns:a="http://schemas.openxmlformats.org/drawingml/2006/main" wrap="none" anchor="ctr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Comic Sans MS" pitchFamily="66" charset="0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0.43167</cdr:x>
      <cdr:y>0.64</cdr:y>
    </cdr:from>
    <cdr:to>
      <cdr:x>0.96246</cdr:x>
      <cdr:y>1</cdr:y>
    </cdr:to>
    <cdr:pic>
      <cdr:nvPicPr>
        <cdr:cNvPr id="11" name="Picture 13" descr="2_prev"/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3312368" y="3456384"/>
          <a:ext cx="4073004" cy="194421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0.30822</cdr:x>
      <cdr:y>0.29441</cdr:y>
    </cdr:from>
    <cdr:to>
      <cdr:x>0.44315</cdr:x>
      <cdr:y>0.55504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88852" y="103289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0.29751</cdr:x>
      <cdr:y>0.27922</cdr:y>
    </cdr:from>
    <cdr:to>
      <cdr:x>0.43244</cdr:x>
      <cdr:y>0.53985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16224" y="1080120"/>
          <a:ext cx="914426" cy="10082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5ECFA2-31F0-449E-A1E9-4E7B23A6E629}" type="datetimeFigureOut">
              <a:rPr lang="ru-RU" smtClean="0"/>
              <a:pPr/>
              <a:t>26.03.2025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43179-3E6A-49C0-822E-1358885E5C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684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43179-3E6A-49C0-822E-1358885E5CD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43179-3E6A-49C0-822E-1358885E5CD6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43179-3E6A-49C0-822E-1358885E5CD6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368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43179-3E6A-49C0-822E-1358885E5CD6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9175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43179-3E6A-49C0-822E-1358885E5CD6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417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43179-3E6A-49C0-822E-1358885E5CD6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26.03.2025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26.03.2025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ru/url?sa=i&amp;rct=j&amp;q=&amp;esrc=s&amp;source=images&amp;cd=&amp;cad=rja&amp;uact=8&amp;docid=dZwKyHr5O0c_6M&amp;tbnid=C_8wjlBcdikcBM:&amp;ved=0CAUQjRw&amp;url=http://mary123.mindmix.ru/&amp;ei=ERfBU9b1L8iAywOWzYD4Aw&amp;bvm=bv.70810081,d.bGQ&amp;psig=AFQjCNFrU5G6WHov64CzRv0WepXWSCxNJw&amp;ust=1405249501713618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71934" y="214290"/>
            <a:ext cx="4810362" cy="1714512"/>
          </a:xfrm>
        </p:spPr>
        <p:txBody>
          <a:bodyPr anchor="ctr">
            <a:normAutofit/>
          </a:bodyPr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БЮДЖЕТ ДЛЯ ГРАЖДАН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29378" y="2285992"/>
            <a:ext cx="7406640" cy="142876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Отчет об исполнении бюджета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Краснодонецкого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сельского поселения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Белокалитвинского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района Ростовской области за 2024 год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3857628"/>
            <a:ext cx="7273948" cy="2571768"/>
          </a:xfrm>
          <a:prstGeom prst="rect">
            <a:avLst/>
          </a:prstGeom>
          <a:solidFill>
            <a:schemeClr val="bg2"/>
          </a:solidFill>
          <a:ln w="9525">
            <a:solidFill>
              <a:srgbClr val="D5D0B5"/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9008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214290"/>
            <a:ext cx="82868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исполнения плана по программным расходам бюджета поселения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</a:p>
          <a:p>
            <a:pPr algn="ctr"/>
            <a:endParaRPr lang="ru-RU" dirty="0"/>
          </a:p>
        </p:txBody>
      </p:sp>
      <p:sp>
        <p:nvSpPr>
          <p:cNvPr id="3" name="Заголовок 2"/>
          <p:cNvSpPr txBox="1">
            <a:spLocks/>
          </p:cNvSpPr>
          <p:nvPr/>
        </p:nvSpPr>
        <p:spPr>
          <a:xfrm>
            <a:off x="611560" y="4293096"/>
            <a:ext cx="8208912" cy="216024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5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823557246"/>
              </p:ext>
            </p:extLst>
          </p:nvPr>
        </p:nvGraphicFramePr>
        <p:xfrm>
          <a:off x="611560" y="1124744"/>
          <a:ext cx="8208912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7629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i65.mindmix.ru/48/11/61148/31/865431/40.jpe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22" y="3905672"/>
            <a:ext cx="2952328" cy="2952328"/>
          </a:xfrm>
          <a:prstGeom prst="rect">
            <a:avLst/>
          </a:prstGeom>
          <a:noFill/>
          <a:extLst/>
        </p:spPr>
      </p:pic>
      <p:sp>
        <p:nvSpPr>
          <p:cNvPr id="3" name="Прямоугольник 2"/>
          <p:cNvSpPr/>
          <p:nvPr/>
        </p:nvSpPr>
        <p:spPr>
          <a:xfrm>
            <a:off x="2504674" y="1928802"/>
            <a:ext cx="484684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 ВНИМАНИЕ!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52154" y="785794"/>
            <a:ext cx="410592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СПАСИБО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23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3" y="188640"/>
            <a:ext cx="7704856" cy="122413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Уважаемые жители </a:t>
            </a:r>
            <a:r>
              <a:rPr lang="ru-RU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Краснодонецкого</a:t>
            </a: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сельского поселения!</a:t>
            </a:r>
            <a:endParaRPr lang="ru-RU" sz="28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484784"/>
            <a:ext cx="7818072" cy="4763616"/>
          </a:xfrm>
        </p:spPr>
        <p:txBody>
          <a:bodyPr anchor="ctr"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</a:t>
            </a:r>
            <a:r>
              <a:rPr lang="ru-RU" sz="2600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Краснодонецкого</a:t>
            </a:r>
            <a:r>
              <a:rPr lang="ru-RU" sz="2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сельского поселения предоставляет вашему </a:t>
            </a:r>
            <a:r>
              <a:rPr lang="ru-RU" sz="2600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вниманию Отчет об исполнении бюджета </a:t>
            </a:r>
            <a:r>
              <a:rPr lang="ru-RU" sz="2600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Краснодонецкого</a:t>
            </a:r>
            <a:r>
              <a:rPr lang="ru-RU" sz="2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сельского поселения </a:t>
            </a:r>
            <a:r>
              <a:rPr lang="ru-RU" sz="2600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Белокалитвинского</a:t>
            </a:r>
            <a:r>
              <a:rPr lang="ru-RU" sz="2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</a:t>
            </a:r>
            <a:r>
              <a:rPr lang="ru-RU" sz="2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2024 год в рамках проекта «</a:t>
            </a:r>
            <a:r>
              <a:rPr lang="ru-RU" sz="2600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для граждан». </a:t>
            </a:r>
            <a:endParaRPr lang="ru-RU" sz="2600" dirty="0" smtClean="0">
              <a:solidFill>
                <a:schemeClr val="accent1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Надеемся, </a:t>
            </a:r>
            <a:r>
              <a:rPr lang="ru-RU" sz="2600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представление бюджета и бюджетного процесса в понятной для </a:t>
            </a:r>
            <a:r>
              <a:rPr lang="ru-RU" sz="2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жителей  </a:t>
            </a:r>
            <a:r>
              <a:rPr lang="ru-RU" sz="2600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форме повысит уровень общественного участия граждан в бюджетном процессе </a:t>
            </a:r>
            <a:r>
              <a:rPr lang="ru-RU" sz="2600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Краснодонецкого</a:t>
            </a:r>
            <a:r>
              <a:rPr lang="ru-RU" sz="2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сельского поселения. </a:t>
            </a:r>
            <a:endParaRPr lang="ru-RU" sz="2600" dirty="0" smtClean="0">
              <a:solidFill>
                <a:schemeClr val="accent1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290" y="3929066"/>
            <a:ext cx="4143404" cy="2428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633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404664"/>
            <a:ext cx="72152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ln>
                  <a:solidFill>
                    <a:srgbClr val="FF99FF"/>
                  </a:solidFill>
                </a:ln>
                <a:latin typeface="Arial" pitchFamily="34" charset="0"/>
              </a:rPr>
              <a:t>исполнение бюджета </a:t>
            </a:r>
            <a:r>
              <a:rPr lang="ru-RU" sz="2400" b="1" i="1" dirty="0" err="1" smtClean="0">
                <a:ln>
                  <a:solidFill>
                    <a:srgbClr val="FF99FF"/>
                  </a:solidFill>
                </a:ln>
                <a:latin typeface="Arial" pitchFamily="34" charset="0"/>
              </a:rPr>
              <a:t>Краснодонецкого</a:t>
            </a:r>
            <a:r>
              <a:rPr lang="ru-RU" sz="2400" b="1" i="1" dirty="0" smtClean="0">
                <a:ln>
                  <a:solidFill>
                    <a:srgbClr val="FF99FF"/>
                  </a:solidFill>
                </a:ln>
                <a:latin typeface="Arial" pitchFamily="34" charset="0"/>
              </a:rPr>
              <a:t> сельского поселения за 2024  год </a:t>
            </a:r>
            <a:endParaRPr lang="ru-RU" sz="2400" dirty="0">
              <a:ln>
                <a:solidFill>
                  <a:srgbClr val="FF99FF"/>
                </a:solidFill>
              </a:ln>
              <a:latin typeface="Arial" pitchFamily="34" charset="0"/>
            </a:endParaRPr>
          </a:p>
        </p:txBody>
      </p:sp>
      <p:sp>
        <p:nvSpPr>
          <p:cNvPr id="3" name="AutoShape 3"/>
          <p:cNvSpPr>
            <a:spLocks noChangeArrowheads="1"/>
          </p:cNvSpPr>
          <p:nvPr/>
        </p:nvSpPr>
        <p:spPr bwMode="gray">
          <a:xfrm>
            <a:off x="0" y="980728"/>
            <a:ext cx="5715000" cy="4495800"/>
          </a:xfrm>
          <a:prstGeom prst="rightArrow">
            <a:avLst>
              <a:gd name="adj1" fmla="val 86065"/>
              <a:gd name="adj2" fmla="val 31780"/>
            </a:avLst>
          </a:prstGeom>
          <a:gradFill rotWithShape="1">
            <a:gsLst>
              <a:gs pos="0">
                <a:srgbClr val="FFCC66">
                  <a:gamma/>
                  <a:tint val="0"/>
                  <a:invGamma/>
                  <a:alpha val="52000"/>
                </a:srgbClr>
              </a:gs>
              <a:gs pos="100000">
                <a:srgbClr val="FFCC66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gray">
          <a:xfrm>
            <a:off x="251520" y="2132856"/>
            <a:ext cx="403860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rgbClr val="5B84E9">
                  <a:gamma/>
                  <a:shade val="46275"/>
                  <a:invGamma/>
                </a:srgbClr>
              </a:gs>
              <a:gs pos="50000">
                <a:srgbClr val="5B84E9"/>
              </a:gs>
              <a:gs pos="100000">
                <a:srgbClr val="5B84E9">
                  <a:gamma/>
                  <a:shade val="46275"/>
                  <a:invGamma/>
                </a:srgbClr>
              </a:gs>
            </a:gsLst>
            <a:lin ang="2700000" scaled="1"/>
          </a:gradFill>
          <a:ln w="25400">
            <a:solidFill>
              <a:srgbClr val="FFFFFF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marL="365760" indent="-256032" eaLnBrk="1" fontAlgn="auto" hangingPunct="1">
              <a:spcAft>
                <a:spcPts val="0"/>
              </a:spcAft>
              <a:defRPr/>
            </a:pPr>
            <a:r>
              <a:rPr lang="ru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Исполнение </a:t>
            </a: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доходов</a:t>
            </a:r>
          </a:p>
          <a:p>
            <a:pPr marL="365760" indent="-256032"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</a:rPr>
              <a:t>24608,3</a:t>
            </a: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</a:rPr>
              <a:t>тыс.рублей</a:t>
            </a:r>
            <a:r>
              <a:rPr lang="ru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</a:rPr>
              <a:t>;</a:t>
            </a:r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gray">
          <a:xfrm>
            <a:off x="304800" y="3276600"/>
            <a:ext cx="403860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rgbClr val="57C9ED">
                  <a:gamma/>
                  <a:shade val="46275"/>
                  <a:invGamma/>
                </a:srgbClr>
              </a:gs>
              <a:gs pos="50000">
                <a:srgbClr val="57C9ED"/>
              </a:gs>
              <a:gs pos="100000">
                <a:srgbClr val="57C9ED">
                  <a:gamma/>
                  <a:shade val="46275"/>
                  <a:invGamma/>
                </a:srgbClr>
              </a:gs>
            </a:gsLst>
            <a:lin ang="2700000" scaled="1"/>
          </a:gradFill>
          <a:ln w="25400">
            <a:solidFill>
              <a:srgbClr val="FFFFFF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marL="365760" indent="-256032" eaLnBrk="1" fontAlgn="auto" hangingPunct="1">
              <a:spcAft>
                <a:spcPts val="0"/>
              </a:spcAft>
              <a:defRPr/>
            </a:pPr>
            <a:r>
              <a:rPr lang="ru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Исполнение </a:t>
            </a: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расходов </a:t>
            </a:r>
          </a:p>
          <a:p>
            <a:pPr marL="365760" indent="-256032"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22555,6 тыс.рублей</a:t>
            </a:r>
            <a:r>
              <a:rPr lang="ru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;</a:t>
            </a: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gray">
          <a:xfrm>
            <a:off x="304800" y="4419600"/>
            <a:ext cx="403860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rgbClr val="65D7A6">
                  <a:gamma/>
                  <a:shade val="46275"/>
                  <a:invGamma/>
                </a:srgbClr>
              </a:gs>
              <a:gs pos="50000">
                <a:srgbClr val="65D7A6"/>
              </a:gs>
              <a:gs pos="100000">
                <a:srgbClr val="65D7A6">
                  <a:gamma/>
                  <a:shade val="46275"/>
                  <a:invGamma/>
                </a:srgbClr>
              </a:gs>
            </a:gsLst>
            <a:lin ang="2700000" scaled="1"/>
          </a:gradFill>
          <a:ln w="25400">
            <a:solidFill>
              <a:srgbClr val="FFFFFF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Профицит бюджета </a:t>
            </a:r>
          </a:p>
          <a:p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2052,7тыс.рублей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gray">
          <a:xfrm>
            <a:off x="5796136" y="1700808"/>
            <a:ext cx="3024336" cy="3096344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rgbClr val="5B84E9"/>
              </a:gs>
              <a:gs pos="100000">
                <a:srgbClr val="5B84E9">
                  <a:gamma/>
                  <a:tint val="0"/>
                  <a:invGamma/>
                </a:srgbClr>
              </a:gs>
            </a:gsLst>
            <a:lin ang="5400000" scaled="1"/>
          </a:gradFill>
          <a:ln w="25400">
            <a:noFill/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Профицит  бюджета – превышение доходов над расходами</a:t>
            </a:r>
            <a:endParaRPr lang="ru-RU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5013176"/>
            <a:ext cx="2520280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Рисунок 9" descr="https://i.pinimg.com/originals/55/1f/54/551f5403726cd4df2be575bb7001b60a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9" y="5013176"/>
            <a:ext cx="2520280" cy="17281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11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32656"/>
            <a:ext cx="8143242" cy="57606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Объем налоговых и неналоговых доходов  бюджета  </a:t>
            </a:r>
            <a:r>
              <a:rPr lang="ru-RU" sz="2400" b="1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Краснодонецкого</a:t>
            </a:r>
            <a:r>
              <a:rPr lang="ru-RU" sz="2400" b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сельского поселения за 2024 год </a:t>
            </a:r>
            <a:r>
              <a:rPr lang="ru-RU" sz="2000" b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(тыс.руб.)</a:t>
            </a:r>
            <a:endParaRPr lang="ru-RU" sz="2000" b="1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5561786"/>
              </p:ext>
            </p:extLst>
          </p:nvPr>
        </p:nvGraphicFramePr>
        <p:xfrm>
          <a:off x="1043608" y="1124744"/>
          <a:ext cx="7673404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5374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571480"/>
            <a:ext cx="69847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исполнения плана по налоговым и неналоговым доходам бюджета поселения 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год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6357958"/>
            <a:ext cx="7992888" cy="149130"/>
          </a:xfrm>
        </p:spPr>
        <p:txBody>
          <a:bodyPr anchor="ctr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2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11077859"/>
              </p:ext>
            </p:extLst>
          </p:nvPr>
        </p:nvGraphicFramePr>
        <p:xfrm>
          <a:off x="642910" y="1428736"/>
          <a:ext cx="8001056" cy="4389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9023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3144"/>
          </a:xfrm>
        </p:spPr>
        <p:txBody>
          <a:bodyPr anchor="ctr">
            <a:noAutofit/>
          </a:bodyPr>
          <a:lstStyle/>
          <a:p>
            <a:pPr algn="ctr"/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безвозмездных поступлений за 2024</a:t>
            </a:r>
            <a:b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год</a:t>
            </a:r>
            <a:endParaRPr lang="ru-RU" sz="2800" dirty="0"/>
          </a:p>
        </p:txBody>
      </p:sp>
      <p:graphicFrame>
        <p:nvGraphicFramePr>
          <p:cNvPr id="5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9815734"/>
              </p:ext>
            </p:extLst>
          </p:nvPr>
        </p:nvGraphicFramePr>
        <p:xfrm>
          <a:off x="1042988" y="1989138"/>
          <a:ext cx="6777037" cy="3843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5232451"/>
              </p:ext>
            </p:extLst>
          </p:nvPr>
        </p:nvGraphicFramePr>
        <p:xfrm>
          <a:off x="214282" y="1857364"/>
          <a:ext cx="8572560" cy="3868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6863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/>
              <a:t>Распределение расходов </a:t>
            </a:r>
            <a:r>
              <a:rPr lang="ru-RU" sz="2800" b="1" dirty="0"/>
              <a:t>по разделам и подразделам</a:t>
            </a:r>
            <a:r>
              <a:rPr lang="ru-RU" sz="2800" b="1" dirty="0" smtClean="0"/>
              <a:t> за 2024 год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1196103"/>
              </p:ext>
            </p:extLst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525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42852"/>
            <a:ext cx="88216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ru-RU" sz="3600" b="1" i="1" dirty="0" smtClean="0">
                <a:ln>
                  <a:solidFill>
                    <a:srgbClr val="FF99FF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расходов бюджета за 2024</a:t>
            </a:r>
          </a:p>
          <a:p>
            <a:pPr lvl="0" algn="ctr" fontAlgn="auto">
              <a:spcAft>
                <a:spcPts val="0"/>
              </a:spcAft>
              <a:defRPr/>
            </a:pPr>
            <a:r>
              <a:rPr lang="ru-RU" sz="3600" b="1" i="1" dirty="0" smtClean="0">
                <a:ln>
                  <a:solidFill>
                    <a:srgbClr val="FF99FF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год </a:t>
            </a:r>
            <a:endParaRPr lang="ru-RU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Group 5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4865689"/>
              </p:ext>
            </p:extLst>
          </p:nvPr>
        </p:nvGraphicFramePr>
        <p:xfrm>
          <a:off x="642910" y="1142984"/>
          <a:ext cx="8286775" cy="5152463"/>
        </p:xfrm>
        <a:graphic>
          <a:graphicData uri="http://schemas.openxmlformats.org/drawingml/2006/table">
            <a:tbl>
              <a:tblPr/>
              <a:tblGrid>
                <a:gridCol w="42913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9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1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44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287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</a:rPr>
                        <a:t>Показатель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DDDDDD">
                            <a:gamma/>
                            <a:shade val="78824"/>
                            <a:invGamma/>
                          </a:srgbClr>
                        </a:gs>
                        <a:gs pos="50000">
                          <a:srgbClr val="DDDDDD"/>
                        </a:gs>
                        <a:gs pos="100000">
                          <a:srgbClr val="DDDDDD">
                            <a:gamma/>
                            <a:shade val="78824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E3CD6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4E3CD6"/>
                        </a:gs>
                        <a:gs pos="100000">
                          <a:srgbClr val="4E3CD6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</a:rPr>
                        <a:t>Процент исполнения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DDDDDD">
                            <a:gamma/>
                            <a:shade val="69804"/>
                            <a:invGamma/>
                          </a:srgbClr>
                        </a:gs>
                        <a:gs pos="50000">
                          <a:srgbClr val="DDDDDD"/>
                        </a:gs>
                        <a:gs pos="100000">
                          <a:srgbClr val="DDDDDD">
                            <a:gamma/>
                            <a:shade val="69804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4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план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BD88A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ABD88A"/>
                        </a:gs>
                        <a:gs pos="100000">
                          <a:srgbClr val="ABD88A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факт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BD88A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ABD88A"/>
                        </a:gs>
                        <a:gs pos="100000">
                          <a:srgbClr val="ABD88A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013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Общегосударственные вопросы</a:t>
                      </a:r>
                      <a:endParaRPr lang="ru-RU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1A5E3"/>
                        </a:gs>
                        <a:gs pos="10000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8276,2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5AEFF"/>
                        </a:gs>
                        <a:gs pos="50000">
                          <a:srgbClr val="85AEFF">
                            <a:gamma/>
                            <a:tint val="69804"/>
                            <a:invGamma/>
                          </a:srgbClr>
                        </a:gs>
                        <a:gs pos="100000">
                          <a:srgbClr val="85AEFF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7831,0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5AEFF"/>
                        </a:gs>
                        <a:gs pos="50000">
                          <a:srgbClr val="85AEFF">
                            <a:gamma/>
                            <a:tint val="69804"/>
                            <a:invGamma/>
                          </a:srgbClr>
                        </a:gs>
                        <a:gs pos="100000">
                          <a:srgbClr val="85AEFF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94,6</a:t>
                      </a:r>
                      <a:endParaRPr lang="ru-RU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1A5E3"/>
                        </a:gs>
                        <a:gs pos="10000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474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Национальная оборона</a:t>
                      </a:r>
                      <a:endParaRPr lang="ru-RU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1A5E3"/>
                        </a:gs>
                        <a:gs pos="10000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361,6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5AEFF"/>
                        </a:gs>
                        <a:gs pos="50000">
                          <a:srgbClr val="85AEFF">
                            <a:gamma/>
                            <a:tint val="69804"/>
                            <a:invGamma/>
                          </a:srgbClr>
                        </a:gs>
                        <a:gs pos="100000">
                          <a:srgbClr val="85AEFF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361,6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5AEFF"/>
                        </a:gs>
                        <a:gs pos="50000">
                          <a:srgbClr val="85AEFF">
                            <a:gamma/>
                            <a:tint val="69804"/>
                            <a:invGamma/>
                          </a:srgbClr>
                        </a:gs>
                        <a:gs pos="100000">
                          <a:srgbClr val="85AEFF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ru-RU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1A5E3"/>
                        </a:gs>
                        <a:gs pos="10000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435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Национальная</a:t>
                      </a:r>
                      <a:r>
                        <a:rPr lang="ru-RU" b="1" baseline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безопасность и правоохранительная деятельность</a:t>
                      </a:r>
                      <a:endParaRPr lang="ru-RU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1A5E3"/>
                        </a:gs>
                        <a:gs pos="10000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111,7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5AEFF"/>
                        </a:gs>
                        <a:gs pos="50000">
                          <a:srgbClr val="85AEFF">
                            <a:gamma/>
                            <a:tint val="69804"/>
                            <a:invGamma/>
                          </a:srgbClr>
                        </a:gs>
                        <a:gs pos="100000">
                          <a:srgbClr val="85AEFF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99,7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5AEFF"/>
                        </a:gs>
                        <a:gs pos="50000">
                          <a:srgbClr val="85AEFF">
                            <a:gamma/>
                            <a:tint val="69804"/>
                            <a:invGamma/>
                          </a:srgbClr>
                        </a:gs>
                        <a:gs pos="100000">
                          <a:srgbClr val="85AEFF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89,2</a:t>
                      </a:r>
                      <a:endParaRPr lang="ru-RU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1A5E3"/>
                        </a:gs>
                        <a:gs pos="10000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1082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Национальная экономика</a:t>
                      </a:r>
                      <a:endParaRPr lang="ru-RU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1A5E3"/>
                        </a:gs>
                        <a:gs pos="10000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1922,1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5AEFF"/>
                        </a:gs>
                        <a:gs pos="50000">
                          <a:srgbClr val="85AEFF">
                            <a:gamma/>
                            <a:tint val="69804"/>
                            <a:invGamma/>
                          </a:srgbClr>
                        </a:gs>
                        <a:gs pos="100000">
                          <a:srgbClr val="85AEFF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1846,9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5AEFF"/>
                        </a:gs>
                        <a:gs pos="50000">
                          <a:srgbClr val="85AEFF">
                            <a:gamma/>
                            <a:tint val="69804"/>
                            <a:invGamma/>
                          </a:srgbClr>
                        </a:gs>
                        <a:gs pos="100000">
                          <a:srgbClr val="85AEFF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96,1</a:t>
                      </a:r>
                      <a:endParaRPr lang="ru-RU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1A5E3"/>
                        </a:gs>
                        <a:gs pos="10000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8628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Жилищно-коммунальное хозяйство</a:t>
                      </a:r>
                      <a:endParaRPr lang="ru-RU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1A5E3"/>
                        </a:gs>
                        <a:gs pos="10000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4375,9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5AEFF"/>
                        </a:gs>
                        <a:gs pos="50000">
                          <a:srgbClr val="85AEFF">
                            <a:gamma/>
                            <a:tint val="69804"/>
                            <a:invGamma/>
                          </a:srgbClr>
                        </a:gs>
                        <a:gs pos="100000">
                          <a:srgbClr val="85AEFF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3078,1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5AEFF"/>
                        </a:gs>
                        <a:gs pos="50000">
                          <a:srgbClr val="85AEFF">
                            <a:gamma/>
                            <a:tint val="69804"/>
                            <a:invGamma/>
                          </a:srgbClr>
                        </a:gs>
                        <a:gs pos="100000">
                          <a:srgbClr val="85AEFF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70,4</a:t>
                      </a:r>
                      <a:endParaRPr lang="ru-RU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1A5E3"/>
                        </a:gs>
                        <a:gs pos="10000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516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Образование</a:t>
                      </a:r>
                      <a:endParaRPr lang="ru-RU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1A5E3"/>
                        </a:gs>
                        <a:gs pos="10000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19,0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5AEFF"/>
                        </a:gs>
                        <a:gs pos="50000">
                          <a:srgbClr val="85AEFF">
                            <a:gamma/>
                            <a:tint val="69804"/>
                            <a:invGamma/>
                          </a:srgbClr>
                        </a:gs>
                        <a:gs pos="100000">
                          <a:srgbClr val="85AEFF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0,0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5AEFF"/>
                        </a:gs>
                        <a:gs pos="50000">
                          <a:srgbClr val="85AEFF">
                            <a:gamma/>
                            <a:tint val="69804"/>
                            <a:invGamma/>
                          </a:srgbClr>
                        </a:gs>
                        <a:gs pos="100000">
                          <a:srgbClr val="85AEFF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1A5E3"/>
                        </a:gs>
                        <a:gs pos="10000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516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Культура</a:t>
                      </a:r>
                      <a:endParaRPr lang="ru-RU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1A5E3"/>
                        </a:gs>
                        <a:gs pos="10000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9027,9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5AEFF"/>
                        </a:gs>
                        <a:gs pos="50000">
                          <a:srgbClr val="85AEFF">
                            <a:gamma/>
                            <a:tint val="69804"/>
                            <a:invGamma/>
                          </a:srgbClr>
                        </a:gs>
                        <a:gs pos="100000">
                          <a:srgbClr val="85AEFF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8953,1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5AEFF"/>
                        </a:gs>
                        <a:gs pos="50000">
                          <a:srgbClr val="85AEFF">
                            <a:gamma/>
                            <a:tint val="69804"/>
                            <a:invGamma/>
                          </a:srgbClr>
                        </a:gs>
                        <a:gs pos="100000">
                          <a:srgbClr val="85AEFF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99,2</a:t>
                      </a:r>
                      <a:endParaRPr lang="ru-RU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1A5E3"/>
                        </a:gs>
                        <a:gs pos="10000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516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Социальная политика</a:t>
                      </a:r>
                      <a:endParaRPr lang="ru-RU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1A5E3"/>
                        </a:gs>
                        <a:gs pos="10000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375,8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5AEFF"/>
                        </a:gs>
                        <a:gs pos="50000">
                          <a:srgbClr val="85AEFF">
                            <a:gamma/>
                            <a:tint val="69804"/>
                            <a:invGamma/>
                          </a:srgbClr>
                        </a:gs>
                        <a:gs pos="100000">
                          <a:srgbClr val="85AEFF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375,7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5AEFF"/>
                        </a:gs>
                        <a:gs pos="50000">
                          <a:srgbClr val="85AEFF">
                            <a:gamma/>
                            <a:tint val="69804"/>
                            <a:invGamma/>
                          </a:srgbClr>
                        </a:gs>
                        <a:gs pos="100000">
                          <a:srgbClr val="85AEFF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99,9</a:t>
                      </a:r>
                      <a:endParaRPr lang="ru-RU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1A5E3"/>
                        </a:gs>
                        <a:gs pos="10000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516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Физическая культура и спорт</a:t>
                      </a:r>
                      <a:endParaRPr lang="ru-RU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1A5E3"/>
                        </a:gs>
                        <a:gs pos="10000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9,5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5AEFF"/>
                        </a:gs>
                        <a:gs pos="50000">
                          <a:srgbClr val="85AEFF">
                            <a:gamma/>
                            <a:tint val="69804"/>
                            <a:invGamma/>
                          </a:srgbClr>
                        </a:gs>
                        <a:gs pos="100000">
                          <a:srgbClr val="85AEFF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9,5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5AEFF"/>
                        </a:gs>
                        <a:gs pos="50000">
                          <a:srgbClr val="85AEFF">
                            <a:gamma/>
                            <a:tint val="69804"/>
                            <a:invGamma/>
                          </a:srgbClr>
                        </a:gs>
                        <a:gs pos="100000">
                          <a:srgbClr val="85AEFF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ru-RU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1A5E3"/>
                        </a:gs>
                        <a:gs pos="10000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516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ВСЕГО</a:t>
                      </a:r>
                      <a:endParaRPr lang="ru-RU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1A5E3"/>
                        </a:gs>
                        <a:gs pos="10000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24479,7</a:t>
                      </a:r>
                      <a:endParaRPr lang="ru-RU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5AEFF"/>
                        </a:gs>
                        <a:gs pos="50000">
                          <a:srgbClr val="85AEFF">
                            <a:gamma/>
                            <a:tint val="69804"/>
                            <a:invGamma/>
                          </a:srgbClr>
                        </a:gs>
                        <a:gs pos="100000">
                          <a:srgbClr val="85AEFF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22555,6</a:t>
                      </a:r>
                      <a:endParaRPr lang="ru-RU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5AEFF"/>
                        </a:gs>
                        <a:gs pos="50000">
                          <a:srgbClr val="85AEFF">
                            <a:gamma/>
                            <a:tint val="69804"/>
                            <a:invGamma/>
                          </a:srgbClr>
                        </a:gs>
                        <a:gs pos="100000">
                          <a:srgbClr val="85AEFF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92,1</a:t>
                      </a:r>
                      <a:endParaRPr lang="ru-RU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1A5E3"/>
                        </a:gs>
                        <a:gs pos="100000">
                          <a:srgbClr val="61A5E3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11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3248" y="620688"/>
            <a:ext cx="6097503" cy="52629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Что такое муниципальная программа</a:t>
            </a:r>
          </a:p>
          <a:p>
            <a:pPr algn="ctr"/>
            <a:endParaRPr lang="ru-RU" sz="24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Муниципальная программа – документ стратегического планирования, в котором устанавливаются цели для решения задач социально-экономического развития поселения с указанием конкретных сроков и ответственных исполнителей, а также объемов и источников средств</a:t>
            </a:r>
            <a:endParaRPr lang="ru-RU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357166"/>
            <a:ext cx="1647825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Tm="1100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2390</TotalTime>
  <Words>308</Words>
  <Application>Microsoft Office PowerPoint</Application>
  <PresentationFormat>Экран (4:3)</PresentationFormat>
  <Paragraphs>95</Paragraphs>
  <Slides>11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3" baseType="lpstr">
      <vt:lpstr>Arial</vt:lpstr>
      <vt:lpstr>Arial Black</vt:lpstr>
      <vt:lpstr>Book Antiqua</vt:lpstr>
      <vt:lpstr>Calibri</vt:lpstr>
      <vt:lpstr>Comic Sans MS</vt:lpstr>
      <vt:lpstr>Lucida Sans</vt:lpstr>
      <vt:lpstr>Times New Roman</vt:lpstr>
      <vt:lpstr>Verdana</vt:lpstr>
      <vt:lpstr>Wingdings</vt:lpstr>
      <vt:lpstr>Wingdings 2</vt:lpstr>
      <vt:lpstr>Wingdings 3</vt:lpstr>
      <vt:lpstr>Апекс</vt:lpstr>
      <vt:lpstr>БЮДЖЕТ ДЛЯ ГРАЖДАН</vt:lpstr>
      <vt:lpstr>Уважаемые жители Краснодонецкого сельского поселения!</vt:lpstr>
      <vt:lpstr>Презентация PowerPoint</vt:lpstr>
      <vt:lpstr>Объем налоговых и неналоговых доходов  бюджета  Краснодонецкого сельского поселения за 2024 год                                                                                           (тыс.руб.)</vt:lpstr>
      <vt:lpstr> </vt:lpstr>
      <vt:lpstr>Распределение безвозмездных поступлений за 2024  год</vt:lpstr>
      <vt:lpstr>Распределение расходов по разделам и подразделам за 2024 год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User</cp:lastModifiedBy>
  <cp:revision>553</cp:revision>
  <dcterms:created xsi:type="dcterms:W3CDTF">2014-05-15T13:46:29Z</dcterms:created>
  <dcterms:modified xsi:type="dcterms:W3CDTF">2025-03-26T06:09:10Z</dcterms:modified>
</cp:coreProperties>
</file>